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8" r:id="rId3"/>
    <p:sldId id="273" r:id="rId4"/>
    <p:sldId id="274"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0FE0A-BBBE-F092-5784-AE8785B54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9188FB-F9B9-C7FA-F891-C4ABBCB249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95FB161-2CB1-977B-FC3C-2B03596E47BD}"/>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ED3D9990-0AB8-BECC-F31D-BFE4EF4873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D5832E-0040-4BB7-D161-F2ABB2D61AAD}"/>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318669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50A6-B3AF-826C-2FA0-5AE61D2F532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EFDC241-0A72-7EB0-F3D9-B60B2618F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BAFA92-3F99-5ABA-EC5B-D7C2353174A4}"/>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AC774909-E1DB-DF56-9DA5-EC9F0BA6D0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F7025-72AD-7BFD-A085-96B4B09E8A79}"/>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409169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EF6376-9C69-8932-E510-E3CFF90D97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D924135-50A3-4F9A-BD86-63E08090FF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AF3AEF-E48E-6FBB-87E6-D206D6FA8BF4}"/>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E560E932-B603-788D-BC40-1B2FFFD215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68D98B4-5302-B092-6880-44B6B02958F3}"/>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207471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694DD-37E0-72DD-F734-EEF3A6AF02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DC8727-C8B1-B595-1642-FB0C47A3D4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3756CF-72DD-2535-BBA1-B02C1E5DBE3E}"/>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8DD35627-EB6E-FE86-6816-C8DEE01BACE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E86A98-E5AB-3C7C-4B81-D7721DF423FE}"/>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3632218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45BE3-9238-DF54-535B-5E1201FD74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5561435-AA3E-0B9E-0047-96BADD738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5A3AF3-522F-7BAA-D76D-73EA050D7EC1}"/>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DF80BA27-8645-935D-C0CA-03F05AAF60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69F24C-297A-64D2-4BE4-2D734CC63FC8}"/>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299924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BBB1-3A99-0927-45FE-D9ADE4071D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37029A-3C82-BD9F-46CB-AC7B586812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B0F7C81-9FB3-F1B5-E9D0-75F875B0DD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C58E552-0F51-E16B-C141-6F4FBA014B77}"/>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6" name="Footer Placeholder 5">
            <a:extLst>
              <a:ext uri="{FF2B5EF4-FFF2-40B4-BE49-F238E27FC236}">
                <a16:creationId xmlns:a16="http://schemas.microsoft.com/office/drawing/2014/main" id="{F617326D-1233-622A-FD59-AF854D12DE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87366B-523F-03D6-9761-BA7A5670630E}"/>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284242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CF3F-F992-AA62-10B2-70C20D798F1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D9782F6-6572-01EC-0283-6BF80EA95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AE550-E6CA-A5A9-FFF3-00B1E442F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9E1D108-2843-0045-CAED-992B98493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615214-BF28-F506-5FB9-50B8D098DC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B825D77-2048-C2A3-D35D-C5F4CF184564}"/>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8" name="Footer Placeholder 7">
            <a:extLst>
              <a:ext uri="{FF2B5EF4-FFF2-40B4-BE49-F238E27FC236}">
                <a16:creationId xmlns:a16="http://schemas.microsoft.com/office/drawing/2014/main" id="{F8C88DD1-907B-020C-A5EA-24727049E05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B2156F3-CFC5-755A-DA98-3765BDB01BAB}"/>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216432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17F5-D6A1-FABB-5552-8E809AD7220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05CD839-6942-24DE-4479-05A2C3339581}"/>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4" name="Footer Placeholder 3">
            <a:extLst>
              <a:ext uri="{FF2B5EF4-FFF2-40B4-BE49-F238E27FC236}">
                <a16:creationId xmlns:a16="http://schemas.microsoft.com/office/drawing/2014/main" id="{6CB60A28-7E71-AE4A-6447-733D3B7594B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C15FC8C-3DBD-845D-BCA7-8B11584ACA7B}"/>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118578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EADD61-C99D-EB30-7410-1B958EE13EA4}"/>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3" name="Footer Placeholder 2">
            <a:extLst>
              <a:ext uri="{FF2B5EF4-FFF2-40B4-BE49-F238E27FC236}">
                <a16:creationId xmlns:a16="http://schemas.microsoft.com/office/drawing/2014/main" id="{001A5A5E-346F-44A0-691A-B9FE4B80744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F079F52-530C-D679-EE04-0907D977EC02}"/>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292543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41BE-CE7A-6739-F24A-5532C8D1D4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25DBD5D-06D1-CEE9-D26D-2EF1F3E1BA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E6FB468-F06D-C585-B1F8-1A7E94271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B953D-3D27-E148-F73D-406AA6D9201A}"/>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6" name="Footer Placeholder 5">
            <a:extLst>
              <a:ext uri="{FF2B5EF4-FFF2-40B4-BE49-F238E27FC236}">
                <a16:creationId xmlns:a16="http://schemas.microsoft.com/office/drawing/2014/main" id="{BC1942D6-04D7-6B91-2AC3-F33070FB2F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36172EE-5F0D-9259-C043-9E20AFF2721A}"/>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392797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0169-9ABE-C7B0-0ABF-D128B39DD9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04DD734-CEC9-B610-EA3A-FFA5F3086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1ABD0EF-8371-47C7-6E6E-91167DA60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754FF-7E4D-3EA8-1F73-D56D0E33ED2C}"/>
              </a:ext>
            </a:extLst>
          </p:cNvPr>
          <p:cNvSpPr>
            <a:spLocks noGrp="1"/>
          </p:cNvSpPr>
          <p:nvPr>
            <p:ph type="dt" sz="half" idx="10"/>
          </p:nvPr>
        </p:nvSpPr>
        <p:spPr/>
        <p:txBody>
          <a:bodyPr/>
          <a:lstStyle/>
          <a:p>
            <a:fld id="{732438D6-0BED-418D-977D-4B457D295A1E}" type="datetimeFigureOut">
              <a:rPr lang="en-IN" smtClean="0"/>
              <a:t>22-03-2023</a:t>
            </a:fld>
            <a:endParaRPr lang="en-IN"/>
          </a:p>
        </p:txBody>
      </p:sp>
      <p:sp>
        <p:nvSpPr>
          <p:cNvPr id="6" name="Footer Placeholder 5">
            <a:extLst>
              <a:ext uri="{FF2B5EF4-FFF2-40B4-BE49-F238E27FC236}">
                <a16:creationId xmlns:a16="http://schemas.microsoft.com/office/drawing/2014/main" id="{6F50DDF5-4F01-3102-B379-FDDD9ABEB74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747FBB3-8F04-7533-6898-CA44A274C043}"/>
              </a:ext>
            </a:extLst>
          </p:cNvPr>
          <p:cNvSpPr>
            <a:spLocks noGrp="1"/>
          </p:cNvSpPr>
          <p:nvPr>
            <p:ph type="sldNum" sz="quarter" idx="12"/>
          </p:nvPr>
        </p:nvSpPr>
        <p:spPr/>
        <p:txBody>
          <a:bodyPr/>
          <a:lstStyle/>
          <a:p>
            <a:fld id="{5E03718F-3EB4-4A97-9D90-DF3764290AF5}" type="slidenum">
              <a:rPr lang="en-IN" smtClean="0"/>
              <a:t>‹#›</a:t>
            </a:fld>
            <a:endParaRPr lang="en-IN"/>
          </a:p>
        </p:txBody>
      </p:sp>
    </p:spTree>
    <p:extLst>
      <p:ext uri="{BB962C8B-B14F-4D97-AF65-F5344CB8AC3E}">
        <p14:creationId xmlns:p14="http://schemas.microsoft.com/office/powerpoint/2010/main" val="8505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37BCB-4577-F886-2470-405141F2D5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4EEBE7E-85B1-DD6C-7824-17976F2091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615233-4A22-EDDE-54D9-C14B1BD98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438D6-0BED-418D-977D-4B457D295A1E}" type="datetimeFigureOut">
              <a:rPr lang="en-IN" smtClean="0"/>
              <a:t>22-03-2023</a:t>
            </a:fld>
            <a:endParaRPr lang="en-IN"/>
          </a:p>
        </p:txBody>
      </p:sp>
      <p:sp>
        <p:nvSpPr>
          <p:cNvPr id="5" name="Footer Placeholder 4">
            <a:extLst>
              <a:ext uri="{FF2B5EF4-FFF2-40B4-BE49-F238E27FC236}">
                <a16:creationId xmlns:a16="http://schemas.microsoft.com/office/drawing/2014/main" id="{036E900D-4A12-42E5-D022-DCE2E82DA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2D00776-6D3C-6CEF-3EB5-CD776CCD9F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718F-3EB4-4A97-9D90-DF3764290AF5}" type="slidenum">
              <a:rPr lang="en-IN" smtClean="0"/>
              <a:t>‹#›</a:t>
            </a:fld>
            <a:endParaRPr lang="en-IN"/>
          </a:p>
        </p:txBody>
      </p:sp>
    </p:spTree>
    <p:extLst>
      <p:ext uri="{BB962C8B-B14F-4D97-AF65-F5344CB8AC3E}">
        <p14:creationId xmlns:p14="http://schemas.microsoft.com/office/powerpoint/2010/main" val="2566726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52AB-3787-ACD7-0548-040FD4F89CEB}"/>
              </a:ext>
            </a:extLst>
          </p:cNvPr>
          <p:cNvSpPr>
            <a:spLocks noGrp="1"/>
          </p:cNvSpPr>
          <p:nvPr>
            <p:ph type="title"/>
          </p:nvPr>
        </p:nvSpPr>
        <p:spPr>
          <a:xfrm>
            <a:off x="4965430" y="629268"/>
            <a:ext cx="6586491" cy="1286160"/>
          </a:xfrm>
        </p:spPr>
        <p:txBody>
          <a:bodyPr anchor="b">
            <a:normAutofit/>
          </a:bodyPr>
          <a:lstStyle/>
          <a:p>
            <a:r>
              <a:rPr lang="en-IN"/>
              <a:t>Statistical Fallacies</a:t>
            </a:r>
          </a:p>
        </p:txBody>
      </p:sp>
      <p:sp>
        <p:nvSpPr>
          <p:cNvPr id="3" name="Content Placeholder 2">
            <a:extLst>
              <a:ext uri="{FF2B5EF4-FFF2-40B4-BE49-F238E27FC236}">
                <a16:creationId xmlns:a16="http://schemas.microsoft.com/office/drawing/2014/main" id="{C9D51ABB-E4F4-4AD6-D93F-4787B0ACE11F}"/>
              </a:ext>
            </a:extLst>
          </p:cNvPr>
          <p:cNvSpPr>
            <a:spLocks noGrp="1"/>
          </p:cNvSpPr>
          <p:nvPr>
            <p:ph idx="1"/>
          </p:nvPr>
        </p:nvSpPr>
        <p:spPr>
          <a:xfrm>
            <a:off x="4965431" y="2438400"/>
            <a:ext cx="6586489" cy="3785419"/>
          </a:xfrm>
        </p:spPr>
        <p:txBody>
          <a:bodyPr>
            <a:normAutofit/>
          </a:bodyPr>
          <a:lstStyle/>
          <a:p>
            <a:r>
              <a:rPr lang="en-US" sz="2000" dirty="0">
                <a:effectLst/>
                <a:latin typeface="Times New Roman" panose="02020603050405020304" pitchFamily="18" charset="0"/>
                <a:ea typeface="Times New Roman" panose="02020603050405020304" pitchFamily="18" charset="0"/>
              </a:rPr>
              <a:t>A fallacy is reasoning that is logically invalid, or that undermines the logical validity of an argument. All forms of human communication can contain fallacies.. </a:t>
            </a:r>
          </a:p>
          <a:p>
            <a:r>
              <a:rPr lang="en-US" sz="2000" dirty="0">
                <a:effectLst/>
                <a:latin typeface="Times New Roman" panose="02020603050405020304" pitchFamily="18" charset="0"/>
                <a:ea typeface="Times New Roman" panose="02020603050405020304" pitchFamily="18" charset="0"/>
              </a:rPr>
              <a:t>Fallacies are anomalies that considerably reduce the credibility of a report. Statistical fallacies are common in medical literature</a:t>
            </a:r>
          </a:p>
          <a:p>
            <a:pPr lvl="1"/>
            <a:endParaRPr lang="en-US" sz="2000" dirty="0">
              <a:latin typeface="Times New Roman" panose="02020603050405020304" pitchFamily="18" charset="0"/>
              <a:ea typeface="Times New Roman" panose="02020603050405020304" pitchFamily="18" charset="0"/>
            </a:endParaRPr>
          </a:p>
          <a:p>
            <a:pPr lvl="1"/>
            <a:endParaRPr lang="en-US" sz="2000" dirty="0">
              <a:latin typeface="Times New Roman" panose="02020603050405020304" pitchFamily="18" charset="0"/>
              <a:ea typeface="Times New Roman" panose="02020603050405020304" pitchFamily="18" charset="0"/>
            </a:endParaRPr>
          </a:p>
        </p:txBody>
      </p:sp>
      <p:pic>
        <p:nvPicPr>
          <p:cNvPr id="37" name="Picture 36" descr="Pink desk with doctor items">
            <a:extLst>
              <a:ext uri="{FF2B5EF4-FFF2-40B4-BE49-F238E27FC236}">
                <a16:creationId xmlns:a16="http://schemas.microsoft.com/office/drawing/2014/main" id="{93A522A6-B3DB-7A25-73ED-4F847AE6161E}"/>
              </a:ext>
            </a:extLst>
          </p:cNvPr>
          <p:cNvPicPr>
            <a:picLocks noChangeAspect="1"/>
          </p:cNvPicPr>
          <p:nvPr/>
        </p:nvPicPr>
        <p:blipFill rotWithShape="1">
          <a:blip r:embed="rId2"/>
          <a:srcRect l="48708" r="6173" b="-1"/>
          <a:stretch/>
        </p:blipFill>
        <p:spPr>
          <a:xfrm>
            <a:off x="20" y="10"/>
            <a:ext cx="4635571" cy="6857990"/>
          </a:xfrm>
          <a:prstGeom prst="rect">
            <a:avLst/>
          </a:prstGeom>
          <a:effectLst/>
        </p:spPr>
      </p:pic>
      <p:cxnSp>
        <p:nvCxnSpPr>
          <p:cNvPr id="41" name="Straight Connector 4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3857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91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0AD1-03A1-C264-A568-17765BDE7C75}"/>
              </a:ext>
            </a:extLst>
          </p:cNvPr>
          <p:cNvSpPr>
            <a:spLocks noGrp="1"/>
          </p:cNvSpPr>
          <p:nvPr>
            <p:ph type="title"/>
          </p:nvPr>
        </p:nvSpPr>
        <p:spPr>
          <a:xfrm>
            <a:off x="4965430" y="629268"/>
            <a:ext cx="6586491" cy="1286160"/>
          </a:xfrm>
        </p:spPr>
        <p:txBody>
          <a:bodyPr anchor="b">
            <a:normAutofit/>
          </a:bodyPr>
          <a:lstStyle/>
          <a:p>
            <a:r>
              <a:rPr lang="en-IN" dirty="0"/>
              <a:t>Why does Fallacies Occur?</a:t>
            </a:r>
          </a:p>
        </p:txBody>
      </p:sp>
      <p:sp>
        <p:nvSpPr>
          <p:cNvPr id="3" name="Content Placeholder 2">
            <a:extLst>
              <a:ext uri="{FF2B5EF4-FFF2-40B4-BE49-F238E27FC236}">
                <a16:creationId xmlns:a16="http://schemas.microsoft.com/office/drawing/2014/main" id="{C44AB98A-6279-264C-D71B-BCE2328C3642}"/>
              </a:ext>
            </a:extLst>
          </p:cNvPr>
          <p:cNvSpPr>
            <a:spLocks noGrp="1"/>
          </p:cNvSpPr>
          <p:nvPr>
            <p:ph idx="1"/>
          </p:nvPr>
        </p:nvSpPr>
        <p:spPr>
          <a:xfrm>
            <a:off x="4965431" y="2239347"/>
            <a:ext cx="6586489" cy="4422707"/>
          </a:xfrm>
        </p:spPr>
        <p:txBody>
          <a:bodyPr>
            <a:normAutofit lnSpcReduction="10000"/>
          </a:bodyPr>
          <a:lstStyle/>
          <a:p>
            <a:r>
              <a:rPr lang="en-US" sz="1400" dirty="0"/>
              <a:t>Some of the fallacies in medical literature may occur due to:</a:t>
            </a:r>
          </a:p>
          <a:p>
            <a:endParaRPr lang="en-US" sz="1400" dirty="0"/>
          </a:p>
          <a:p>
            <a:pPr lvl="1"/>
            <a:r>
              <a:rPr lang="en-US" sz="1400" b="1" u="sng" dirty="0"/>
              <a:t>Problems with the sample</a:t>
            </a:r>
            <a:r>
              <a:rPr lang="en-US" sz="1400" dirty="0"/>
              <a:t>: The investigation should provide sufficient and valid data to take a decision. Sometimes this does not happen for various reasons.</a:t>
            </a:r>
          </a:p>
          <a:p>
            <a:endParaRPr lang="en-US" sz="1400" dirty="0"/>
          </a:p>
          <a:p>
            <a:pPr lvl="1"/>
            <a:r>
              <a:rPr lang="en-US" sz="1400" b="1" u="sng" dirty="0"/>
              <a:t>Inadequate analysis</a:t>
            </a:r>
            <a:r>
              <a:rPr lang="en-US" sz="1400" dirty="0"/>
              <a:t>: Among the most common sources of fallacies in data-based conclusions is the use of inappropriate method of analysis. </a:t>
            </a:r>
          </a:p>
          <a:p>
            <a:endParaRPr lang="en-US" sz="1400" dirty="0"/>
          </a:p>
          <a:p>
            <a:pPr lvl="1"/>
            <a:r>
              <a:rPr lang="en-US" sz="1400" b="1" u="sng" dirty="0"/>
              <a:t>Errors in presentation of findings</a:t>
            </a:r>
            <a:r>
              <a:rPr lang="en-US" sz="1400" dirty="0"/>
              <a:t>: Out of ignorance or deliberate, the presentation of data in medical reports sometimes lack propriety. This can happen in a variety of ways.</a:t>
            </a:r>
          </a:p>
          <a:p>
            <a:endParaRPr lang="en-US" sz="1400" dirty="0"/>
          </a:p>
          <a:p>
            <a:pPr lvl="1"/>
            <a:r>
              <a:rPr lang="en-US" sz="1400" b="1" u="sng" dirty="0"/>
              <a:t>Misinterpretation</a:t>
            </a:r>
            <a:r>
              <a:rPr lang="en-US" sz="1400" dirty="0"/>
              <a:t>: Misinterpretation of statistical results is mostly due to failure to comprehend them in their totality and inability to juxtapose them with the realities of the situation. This can happen either because many medical professionals have limited knowledge of statistical concepts [8], or because of inadequate understanding of medical issues by the statisticians associated with medical projects. </a:t>
            </a:r>
          </a:p>
          <a:p>
            <a:endParaRPr lang="en-IN" sz="1100" dirty="0"/>
          </a:p>
        </p:txBody>
      </p:sp>
      <p:pic>
        <p:nvPicPr>
          <p:cNvPr id="5" name="Picture 4" descr="Person using microscope">
            <a:extLst>
              <a:ext uri="{FF2B5EF4-FFF2-40B4-BE49-F238E27FC236}">
                <a16:creationId xmlns:a16="http://schemas.microsoft.com/office/drawing/2014/main" id="{2919F1CB-F177-676D-9244-C72657B430A9}"/>
              </a:ext>
            </a:extLst>
          </p:cNvPr>
          <p:cNvPicPr>
            <a:picLocks noChangeAspect="1"/>
          </p:cNvPicPr>
          <p:nvPr/>
        </p:nvPicPr>
        <p:blipFill rotWithShape="1">
          <a:blip r:embed="rId2"/>
          <a:srcRect l="24913" r="41966" b="1"/>
          <a:stretch/>
        </p:blipFill>
        <p:spPr>
          <a:xfrm>
            <a:off x="20" y="10"/>
            <a:ext cx="4635571" cy="6857990"/>
          </a:xfrm>
          <a:prstGeom prst="rect">
            <a:avLst/>
          </a:prstGeom>
          <a:effectLst/>
        </p:spPr>
      </p:pic>
      <p:cxnSp>
        <p:nvCxnSpPr>
          <p:cNvPr id="14" name="Straight Connector 1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98DE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05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74E906-2769-D079-A4AA-149FC4506961}"/>
              </a:ext>
            </a:extLst>
          </p:cNvPr>
          <p:cNvSpPr>
            <a:spLocks noGrp="1"/>
          </p:cNvSpPr>
          <p:nvPr>
            <p:ph type="title"/>
          </p:nvPr>
        </p:nvSpPr>
        <p:spPr>
          <a:xfrm>
            <a:off x="803775" y="1106007"/>
            <a:ext cx="10550025" cy="1182927"/>
          </a:xfrm>
        </p:spPr>
        <p:txBody>
          <a:bodyPr anchor="b">
            <a:normAutofit/>
          </a:bodyPr>
          <a:lstStyle/>
          <a:p>
            <a:r>
              <a:rPr lang="en-IN" sz="5600"/>
              <a:t>Objectivity in interpretation</a:t>
            </a:r>
          </a:p>
        </p:txBody>
      </p:sp>
      <p:cxnSp>
        <p:nvCxnSpPr>
          <p:cNvPr id="10" name="Straight Connector 9">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B4D4130-3B7B-47E1-74FC-C969DA0BC5C9}"/>
              </a:ext>
            </a:extLst>
          </p:cNvPr>
          <p:cNvSpPr>
            <a:spLocks noGrp="1"/>
          </p:cNvSpPr>
          <p:nvPr>
            <p:ph idx="1"/>
          </p:nvPr>
        </p:nvSpPr>
        <p:spPr>
          <a:xfrm>
            <a:off x="803775" y="2598947"/>
            <a:ext cx="10550025" cy="3677348"/>
          </a:xfrm>
        </p:spPr>
        <p:txBody>
          <a:bodyPr anchor="t">
            <a:normAutofit/>
          </a:bodyPr>
          <a:lstStyle/>
          <a:p>
            <a:r>
              <a:rPr lang="en-US" sz="2000" b="0" i="0">
                <a:solidFill>
                  <a:schemeClr val="tx1">
                    <a:alpha val="80000"/>
                  </a:schemeClr>
                </a:solidFill>
                <a:effectLst/>
                <a:latin typeface="arial" panose="020B0604020202020204" pitchFamily="34" charset="0"/>
              </a:rPr>
              <a:t>Objectivity means that we should be unbiased and remain un-influenced by our personal feelings, opinions or prejudices. Rather, our understanding or interpretation should be based on facts. In other words, the findings of the research are should be based on the data collected and not on the values, beliefs or opinions of the researcher</a:t>
            </a:r>
          </a:p>
          <a:p>
            <a:r>
              <a:rPr lang="en-US" sz="2000" b="0" i="0">
                <a:solidFill>
                  <a:schemeClr val="tx1">
                    <a:alpha val="80000"/>
                  </a:schemeClr>
                </a:solidFill>
                <a:effectLst/>
                <a:latin typeface="arial" panose="020B0604020202020204" pitchFamily="34" charset="0"/>
              </a:rPr>
              <a:t> In order to be able to generalize their findings, quantitative researchers take great care to maintain objectivity and ensure that these findings are uncontaminated by any external influences including their own presence, their values, beliefs, biases and behaviours.</a:t>
            </a:r>
            <a:endParaRPr lang="en-IN" sz="2000">
              <a:solidFill>
                <a:schemeClr val="tx1">
                  <a:alpha val="80000"/>
                </a:schemeClr>
              </a:solidFill>
            </a:endParaRPr>
          </a:p>
        </p:txBody>
      </p:sp>
      <p:grpSp>
        <p:nvGrpSpPr>
          <p:cNvPr id="12" name="Group 11">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83512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9C63C1-BD6A-A39E-4F5D-7249FA2A4116}"/>
              </a:ext>
            </a:extLst>
          </p:cNvPr>
          <p:cNvSpPr>
            <a:spLocks noGrp="1"/>
          </p:cNvSpPr>
          <p:nvPr>
            <p:ph type="title"/>
          </p:nvPr>
        </p:nvSpPr>
        <p:spPr>
          <a:xfrm>
            <a:off x="594360" y="339117"/>
            <a:ext cx="11003280" cy="1619890"/>
          </a:xfrm>
        </p:spPr>
        <p:txBody>
          <a:bodyPr anchor="ctr">
            <a:normAutofit/>
          </a:bodyPr>
          <a:lstStyle/>
          <a:p>
            <a:r>
              <a:rPr lang="en-IN" dirty="0"/>
              <a:t>Maintaining Objectivity</a:t>
            </a:r>
          </a:p>
        </p:txBody>
      </p:sp>
      <p:grpSp>
        <p:nvGrpSpPr>
          <p:cNvPr id="12"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1E9C0E53-529E-E4BA-FFDC-5AF10474EB8F}"/>
              </a:ext>
            </a:extLst>
          </p:cNvPr>
          <p:cNvSpPr>
            <a:spLocks noGrp="1"/>
          </p:cNvSpPr>
          <p:nvPr>
            <p:ph idx="1"/>
          </p:nvPr>
        </p:nvSpPr>
        <p:spPr>
          <a:xfrm>
            <a:off x="597407" y="2721429"/>
            <a:ext cx="11000233" cy="3494314"/>
          </a:xfrm>
        </p:spPr>
        <p:txBody>
          <a:bodyPr anchor="ctr">
            <a:normAutofit/>
          </a:bodyPr>
          <a:lstStyle/>
          <a:p>
            <a:pPr fontAlgn="base"/>
            <a:r>
              <a:rPr lang="en-US" sz="2000" b="0" i="0">
                <a:effectLst/>
                <a:latin typeface="arial" panose="020B0604020202020204" pitchFamily="34" charset="0"/>
              </a:rPr>
              <a:t>Reiss and Sprenger (2014) provide strategies for maintaining objectivity in quantitative research which are explained below:</a:t>
            </a:r>
          </a:p>
          <a:p>
            <a:pPr fontAlgn="base">
              <a:buFont typeface="Arial" panose="020B0604020202020204" pitchFamily="34" charset="0"/>
              <a:buChar char="•"/>
            </a:pPr>
            <a:r>
              <a:rPr lang="en-US" sz="2000" b="0" i="0" u="sng">
                <a:effectLst/>
                <a:latin typeface="arial" panose="020B0604020202020204" pitchFamily="34" charset="0"/>
              </a:rPr>
              <a:t>Focus on the facts and data collected</a:t>
            </a:r>
            <a:r>
              <a:rPr lang="en-US" sz="2000" u="sng">
                <a:latin typeface="arial" panose="020B0604020202020204" pitchFamily="34" charset="0"/>
              </a:rPr>
              <a:t>:</a:t>
            </a:r>
            <a:r>
              <a:rPr lang="en-US" sz="2000" b="0" i="0">
                <a:effectLst/>
                <a:latin typeface="arial" panose="020B0604020202020204" pitchFamily="34" charset="0"/>
              </a:rPr>
              <a:t> your interpretation should be based on the factual data that you have collected. You should be able to prove your hypothesis or your claims through the factual evidence that you have collected. </a:t>
            </a:r>
            <a:endParaRPr lang="en-US" sz="2000" b="0" i="0">
              <a:effectLst/>
              <a:latin typeface="inherit"/>
            </a:endParaRPr>
          </a:p>
          <a:p>
            <a:pPr fontAlgn="base">
              <a:buFont typeface="Arial" panose="020B0604020202020204" pitchFamily="34" charset="0"/>
              <a:buChar char="•"/>
            </a:pPr>
            <a:r>
              <a:rPr lang="en-US" sz="2000" b="0" i="0" u="sng">
                <a:effectLst/>
                <a:latin typeface="arial" panose="020B0604020202020204" pitchFamily="34" charset="0"/>
              </a:rPr>
              <a:t>Ensure that the research is value free</a:t>
            </a:r>
            <a:r>
              <a:rPr lang="en-US" sz="2000" u="sng">
                <a:latin typeface="arial" panose="020B0604020202020204" pitchFamily="34" charset="0"/>
              </a:rPr>
              <a:t>:</a:t>
            </a:r>
            <a:r>
              <a:rPr lang="en-US" sz="2000" b="0" i="0">
                <a:effectLst/>
                <a:latin typeface="arial" panose="020B0604020202020204" pitchFamily="34" charset="0"/>
              </a:rPr>
              <a:t> as far as possible, your research should not reflect your own values alone. Our values influence the choice of the research design, the selection of the tools of measurement, the development of a hypothesis/research statement as well as the interpretation of the results. However, you can ensure that your values do not impinge on the design of the research and the interpretation of data by developing a stated value premise.</a:t>
            </a:r>
            <a:endParaRPr lang="en-IN" sz="20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54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3AD4D96-80D4-0970-7E8A-76BE1F47DFDB}"/>
              </a:ext>
            </a:extLst>
          </p:cNvPr>
          <p:cNvSpPr>
            <a:spLocks noGrp="1"/>
          </p:cNvSpPr>
          <p:nvPr>
            <p:ph type="title"/>
          </p:nvPr>
        </p:nvSpPr>
        <p:spPr>
          <a:xfrm>
            <a:off x="594360" y="339117"/>
            <a:ext cx="11003280" cy="1619890"/>
          </a:xfrm>
        </p:spPr>
        <p:txBody>
          <a:bodyPr anchor="ctr">
            <a:normAutofit/>
          </a:bodyPr>
          <a:lstStyle/>
          <a:p>
            <a:r>
              <a:rPr lang="en-IN" dirty="0"/>
              <a:t>Developing objectivity in research</a:t>
            </a:r>
          </a:p>
        </p:txBody>
      </p:sp>
      <p:grpSp>
        <p:nvGrpSpPr>
          <p:cNvPr id="12"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894C1FBF-E04A-3326-B877-5077B666AAAC}"/>
              </a:ext>
            </a:extLst>
          </p:cNvPr>
          <p:cNvSpPr>
            <a:spLocks noGrp="1"/>
          </p:cNvSpPr>
          <p:nvPr>
            <p:ph idx="1"/>
          </p:nvPr>
        </p:nvSpPr>
        <p:spPr>
          <a:xfrm>
            <a:off x="597407" y="2721429"/>
            <a:ext cx="11000233" cy="3494314"/>
          </a:xfrm>
        </p:spPr>
        <p:txBody>
          <a:bodyPr anchor="ctr">
            <a:normAutofit/>
          </a:bodyPr>
          <a:lstStyle/>
          <a:p>
            <a:r>
              <a:rPr lang="en-US" sz="1900"/>
              <a:t>Myrdal provides guidelines on how this could be developed.</a:t>
            </a:r>
          </a:p>
          <a:p>
            <a:r>
              <a:rPr lang="en-US" sz="1900"/>
              <a:t>These include:</a:t>
            </a:r>
          </a:p>
          <a:p>
            <a:r>
              <a:rPr lang="en-US" sz="1900" u="sng"/>
              <a:t>Relevance:</a:t>
            </a:r>
            <a:r>
              <a:rPr lang="en-US" sz="1900"/>
              <a:t> – the value should be held by people or groups of people in society and should not be something that the researcher alone perceives as important</a:t>
            </a:r>
          </a:p>
          <a:p>
            <a:r>
              <a:rPr lang="en-US" sz="1900" u="sng"/>
              <a:t>Significance:</a:t>
            </a:r>
            <a:r>
              <a:rPr lang="en-US" sz="1900"/>
              <a:t> – a substantial number of people should view the value as being important; alternatively, a small but socially powerful group should consider the value as being one of great consequence.</a:t>
            </a:r>
          </a:p>
          <a:p>
            <a:r>
              <a:rPr lang="en-US" sz="1900" u="sng"/>
              <a:t>Feasible:</a:t>
            </a:r>
            <a:r>
              <a:rPr lang="en-US" sz="1900"/>
              <a:t>- values that aim for perfection or unattainable goals should not be considered as a base for research </a:t>
            </a:r>
          </a:p>
          <a:p>
            <a:r>
              <a:rPr lang="en-US" sz="1900"/>
              <a:t>Ensure that the research is free from personal biases </a:t>
            </a:r>
          </a:p>
          <a:p>
            <a:r>
              <a:rPr lang="en-US" sz="1900"/>
              <a:t>Ensure that the instrument we use for our research is reliable and valid.</a:t>
            </a:r>
            <a:endParaRPr lang="en-IN" sz="190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546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F901BB-7A9C-4782-8C5A-6C8718133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A03324-5600-7798-DD4C-E3C788643C63}"/>
              </a:ext>
            </a:extLst>
          </p:cNvPr>
          <p:cNvSpPr>
            <a:spLocks noGrp="1"/>
          </p:cNvSpPr>
          <p:nvPr>
            <p:ph type="title"/>
          </p:nvPr>
        </p:nvSpPr>
        <p:spPr>
          <a:xfrm>
            <a:off x="594360" y="1554804"/>
            <a:ext cx="5212080" cy="1304902"/>
          </a:xfrm>
        </p:spPr>
        <p:txBody>
          <a:bodyPr anchor="ctr">
            <a:normAutofit/>
          </a:bodyPr>
          <a:lstStyle/>
          <a:p>
            <a:r>
              <a:rPr lang="en-IN" sz="4000"/>
              <a:t>Reliability</a:t>
            </a:r>
          </a:p>
        </p:txBody>
      </p:sp>
      <p:sp>
        <p:nvSpPr>
          <p:cNvPr id="11" name="Rectangle 10">
            <a:extLst>
              <a:ext uri="{FF2B5EF4-FFF2-40B4-BE49-F238E27FC236}">
                <a16:creationId xmlns:a16="http://schemas.microsoft.com/office/drawing/2014/main" id="{4E6624E0-4F60-48BC-A7A3-E9E39558C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9941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9E43E711-ED7C-4F67-8C9C-883F0F158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1536192"/>
            <a:ext cx="242107" cy="1340860"/>
            <a:chOff x="56167" y="1536192"/>
            <a:chExt cx="242107" cy="1340860"/>
          </a:xfrm>
        </p:grpSpPr>
        <p:sp>
          <p:nvSpPr>
            <p:cNvPr id="14" name="Rectangle 2">
              <a:extLst>
                <a:ext uri="{FF2B5EF4-FFF2-40B4-BE49-F238E27FC236}">
                  <a16:creationId xmlns:a16="http://schemas.microsoft.com/office/drawing/2014/main" id="{BFD44635-7B35-43F7-907A-5F4A09900E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1059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59">
              <a:extLst>
                <a:ext uri="{FF2B5EF4-FFF2-40B4-BE49-F238E27FC236}">
                  <a16:creationId xmlns:a16="http://schemas.microsoft.com/office/drawing/2014/main" id="{E8071A92-E703-4F0B-B146-FB45E6404B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059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2">
              <a:extLst>
                <a:ext uri="{FF2B5EF4-FFF2-40B4-BE49-F238E27FC236}">
                  <a16:creationId xmlns:a16="http://schemas.microsoft.com/office/drawing/2014/main" id="{30CDB13D-825A-4010-B69F-E2BDE9B96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9638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59">
              <a:extLst>
                <a:ext uri="{FF2B5EF4-FFF2-40B4-BE49-F238E27FC236}">
                  <a16:creationId xmlns:a16="http://schemas.microsoft.com/office/drawing/2014/main" id="{687F9D24-E548-46EB-B99E-A16919193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9638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2">
              <a:extLst>
                <a:ext uri="{FF2B5EF4-FFF2-40B4-BE49-F238E27FC236}">
                  <a16:creationId xmlns:a16="http://schemas.microsoft.com/office/drawing/2014/main" id="{D23A5B9C-1724-49E3-927E-4F9C7B8CF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8217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59">
              <a:extLst>
                <a:ext uri="{FF2B5EF4-FFF2-40B4-BE49-F238E27FC236}">
                  <a16:creationId xmlns:a16="http://schemas.microsoft.com/office/drawing/2014/main" id="{E2E7A5C6-62AE-4D65-BEFF-3878A2DBD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8217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2">
              <a:extLst>
                <a:ext uri="{FF2B5EF4-FFF2-40B4-BE49-F238E27FC236}">
                  <a16:creationId xmlns:a16="http://schemas.microsoft.com/office/drawing/2014/main" id="{74986F38-A8B4-4AD8-9EBC-F3CF4244E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796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59">
              <a:extLst>
                <a:ext uri="{FF2B5EF4-FFF2-40B4-BE49-F238E27FC236}">
                  <a16:creationId xmlns:a16="http://schemas.microsoft.com/office/drawing/2014/main" id="{EFE2AA36-AE9A-434A-BF86-05BD2BC51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796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
              <a:extLst>
                <a:ext uri="{FF2B5EF4-FFF2-40B4-BE49-F238E27FC236}">
                  <a16:creationId xmlns:a16="http://schemas.microsoft.com/office/drawing/2014/main" id="{6D627A13-8CD9-4FE9-9C0E-B3260CBDE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5374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59">
              <a:extLst>
                <a:ext uri="{FF2B5EF4-FFF2-40B4-BE49-F238E27FC236}">
                  <a16:creationId xmlns:a16="http://schemas.microsoft.com/office/drawing/2014/main" id="{1CF08CDA-0AA3-4324-97A4-758FF8D51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5374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
              <a:extLst>
                <a:ext uri="{FF2B5EF4-FFF2-40B4-BE49-F238E27FC236}">
                  <a16:creationId xmlns:a16="http://schemas.microsoft.com/office/drawing/2014/main" id="{E15B14E4-75CA-4CFF-8DF7-0D5C55DDA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816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2955FC71-4A2A-4BE8-B5B7-51D6D551AB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816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C6FC476A-8955-4A71-A7FC-11C7C5B6CB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67440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C62BB848-2E61-4DF4-A225-A7B2162B1C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67440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86C20CE8-FBF1-447F-BF8D-C8816E62E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53229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ECCE4064-2893-4646-AE80-31778C78A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53229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907126FA-D4A1-4E3C-A5EC-8065B6B14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39017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CF8762A6-ACD5-4523-9A0B-24D52085F1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39017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30641FFA-55E1-4ABF-87B4-16945C4FA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2480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79403006-0BFD-4BAE-B973-DA170D5D5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2480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902A5A2D-AD25-67CE-CF26-6042BA7462A2}"/>
              </a:ext>
            </a:extLst>
          </p:cNvPr>
          <p:cNvSpPr>
            <a:spLocks noGrp="1"/>
          </p:cNvSpPr>
          <p:nvPr>
            <p:ph idx="1"/>
          </p:nvPr>
        </p:nvSpPr>
        <p:spPr>
          <a:xfrm>
            <a:off x="594360" y="3231931"/>
            <a:ext cx="5212080" cy="2985989"/>
          </a:xfrm>
        </p:spPr>
        <p:txBody>
          <a:bodyPr>
            <a:normAutofit/>
          </a:bodyPr>
          <a:lstStyle/>
          <a:p>
            <a:pPr marL="342900" indent="-342900">
              <a:buFont typeface="Arial" panose="020B0604020202020204" pitchFamily="34" charset="0"/>
              <a:buChar char="•"/>
            </a:pPr>
            <a:r>
              <a:rPr lang="en-US" sz="1800"/>
              <a:t>Reliability is concerned with consistency, accuracy and predictability of the scale. It refers to the extent to which a measurement process is free from random errors.</a:t>
            </a:r>
          </a:p>
          <a:p>
            <a:pPr marL="342900" indent="-342900">
              <a:buFont typeface="Arial" panose="020B0604020202020204" pitchFamily="34" charset="0"/>
              <a:buChar char="•"/>
            </a:pPr>
            <a:r>
              <a:rPr lang="en-US" sz="1800"/>
              <a:t>The reliability of a scale is measured using the following methods:</a:t>
            </a:r>
          </a:p>
          <a:p>
            <a:pPr marL="800100" lvl="1" indent="-342900">
              <a:buFont typeface="Arial" panose="020B0604020202020204" pitchFamily="34" charset="0"/>
              <a:buChar char="•"/>
            </a:pPr>
            <a:r>
              <a:rPr lang="en-US" sz="1800"/>
              <a:t>Test-retest reliability</a:t>
            </a:r>
          </a:p>
          <a:p>
            <a:pPr marL="800100" lvl="1" indent="-342900">
              <a:buFont typeface="Arial" panose="020B0604020202020204" pitchFamily="34" charset="0"/>
              <a:buChar char="•"/>
            </a:pPr>
            <a:r>
              <a:rPr lang="en-US" sz="1800"/>
              <a:t>Split half reliability method</a:t>
            </a:r>
            <a:endParaRPr lang="en-IN" sz="1800"/>
          </a:p>
          <a:p>
            <a:endParaRPr lang="en-IN" sz="1800"/>
          </a:p>
        </p:txBody>
      </p:sp>
      <p:pic>
        <p:nvPicPr>
          <p:cNvPr id="5" name="Picture 4" descr="A digital balance scale using circles">
            <a:extLst>
              <a:ext uri="{FF2B5EF4-FFF2-40B4-BE49-F238E27FC236}">
                <a16:creationId xmlns:a16="http://schemas.microsoft.com/office/drawing/2014/main" id="{EE38D6D8-A682-92AB-9F7E-1E285CB9BB82}"/>
              </a:ext>
            </a:extLst>
          </p:cNvPr>
          <p:cNvPicPr>
            <a:picLocks noChangeAspect="1"/>
          </p:cNvPicPr>
          <p:nvPr/>
        </p:nvPicPr>
        <p:blipFill rotWithShape="1">
          <a:blip r:embed="rId2"/>
          <a:srcRect l="26338" r="23720" b="1"/>
          <a:stretch/>
        </p:blipFill>
        <p:spPr>
          <a:xfrm>
            <a:off x="6227376" y="10"/>
            <a:ext cx="5661246" cy="6857990"/>
          </a:xfrm>
          <a:prstGeom prst="rect">
            <a:avLst/>
          </a:prstGeom>
        </p:spPr>
      </p:pic>
    </p:spTree>
    <p:extLst>
      <p:ext uri="{BB962C8B-B14F-4D97-AF65-F5344CB8AC3E}">
        <p14:creationId xmlns:p14="http://schemas.microsoft.com/office/powerpoint/2010/main" val="73484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F901BB-7A9C-4782-8C5A-6C8718133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5DB2A2-E689-FDA9-60F4-1C9343A7F45A}"/>
              </a:ext>
            </a:extLst>
          </p:cNvPr>
          <p:cNvSpPr>
            <a:spLocks noGrp="1"/>
          </p:cNvSpPr>
          <p:nvPr>
            <p:ph type="title"/>
          </p:nvPr>
        </p:nvSpPr>
        <p:spPr>
          <a:xfrm>
            <a:off x="594360" y="1554804"/>
            <a:ext cx="5212080" cy="1304902"/>
          </a:xfrm>
        </p:spPr>
        <p:txBody>
          <a:bodyPr anchor="ctr">
            <a:normAutofit/>
          </a:bodyPr>
          <a:lstStyle/>
          <a:p>
            <a:r>
              <a:rPr lang="en-IN" sz="4000"/>
              <a:t>Validity</a:t>
            </a:r>
          </a:p>
        </p:txBody>
      </p:sp>
      <p:sp>
        <p:nvSpPr>
          <p:cNvPr id="11" name="Rectangle 10">
            <a:extLst>
              <a:ext uri="{FF2B5EF4-FFF2-40B4-BE49-F238E27FC236}">
                <a16:creationId xmlns:a16="http://schemas.microsoft.com/office/drawing/2014/main" id="{4E6624E0-4F60-48BC-A7A3-E9E39558C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9941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9E43E711-ED7C-4F67-8C9C-883F0F158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1536192"/>
            <a:ext cx="242107" cy="1340860"/>
            <a:chOff x="56167" y="1536192"/>
            <a:chExt cx="242107" cy="1340860"/>
          </a:xfrm>
        </p:grpSpPr>
        <p:sp>
          <p:nvSpPr>
            <p:cNvPr id="14" name="Rectangle 2">
              <a:extLst>
                <a:ext uri="{FF2B5EF4-FFF2-40B4-BE49-F238E27FC236}">
                  <a16:creationId xmlns:a16="http://schemas.microsoft.com/office/drawing/2014/main" id="{BFD44635-7B35-43F7-907A-5F4A09900E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1059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59">
              <a:extLst>
                <a:ext uri="{FF2B5EF4-FFF2-40B4-BE49-F238E27FC236}">
                  <a16:creationId xmlns:a16="http://schemas.microsoft.com/office/drawing/2014/main" id="{E8071A92-E703-4F0B-B146-FB45E6404B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059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2">
              <a:extLst>
                <a:ext uri="{FF2B5EF4-FFF2-40B4-BE49-F238E27FC236}">
                  <a16:creationId xmlns:a16="http://schemas.microsoft.com/office/drawing/2014/main" id="{30CDB13D-825A-4010-B69F-E2BDE9B96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9638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59">
              <a:extLst>
                <a:ext uri="{FF2B5EF4-FFF2-40B4-BE49-F238E27FC236}">
                  <a16:creationId xmlns:a16="http://schemas.microsoft.com/office/drawing/2014/main" id="{687F9D24-E548-46EB-B99E-A16919193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9638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2">
              <a:extLst>
                <a:ext uri="{FF2B5EF4-FFF2-40B4-BE49-F238E27FC236}">
                  <a16:creationId xmlns:a16="http://schemas.microsoft.com/office/drawing/2014/main" id="{D23A5B9C-1724-49E3-927E-4F9C7B8CF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8217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59">
              <a:extLst>
                <a:ext uri="{FF2B5EF4-FFF2-40B4-BE49-F238E27FC236}">
                  <a16:creationId xmlns:a16="http://schemas.microsoft.com/office/drawing/2014/main" id="{E2E7A5C6-62AE-4D65-BEFF-3878A2DBD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8217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2">
              <a:extLst>
                <a:ext uri="{FF2B5EF4-FFF2-40B4-BE49-F238E27FC236}">
                  <a16:creationId xmlns:a16="http://schemas.microsoft.com/office/drawing/2014/main" id="{74986F38-A8B4-4AD8-9EBC-F3CF4244E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796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59">
              <a:extLst>
                <a:ext uri="{FF2B5EF4-FFF2-40B4-BE49-F238E27FC236}">
                  <a16:creationId xmlns:a16="http://schemas.microsoft.com/office/drawing/2014/main" id="{EFE2AA36-AE9A-434A-BF86-05BD2BC51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796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
              <a:extLst>
                <a:ext uri="{FF2B5EF4-FFF2-40B4-BE49-F238E27FC236}">
                  <a16:creationId xmlns:a16="http://schemas.microsoft.com/office/drawing/2014/main" id="{6D627A13-8CD9-4FE9-9C0E-B3260CBDE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5374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59">
              <a:extLst>
                <a:ext uri="{FF2B5EF4-FFF2-40B4-BE49-F238E27FC236}">
                  <a16:creationId xmlns:a16="http://schemas.microsoft.com/office/drawing/2014/main" id="{1CF08CDA-0AA3-4324-97A4-758FF8D51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5374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
              <a:extLst>
                <a:ext uri="{FF2B5EF4-FFF2-40B4-BE49-F238E27FC236}">
                  <a16:creationId xmlns:a16="http://schemas.microsoft.com/office/drawing/2014/main" id="{E15B14E4-75CA-4CFF-8DF7-0D5C55DDA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816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2955FC71-4A2A-4BE8-B5B7-51D6D551AB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816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C6FC476A-8955-4A71-A7FC-11C7C5B6CB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67440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C62BB848-2E61-4DF4-A225-A7B2162B1C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67440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86C20CE8-FBF1-447F-BF8D-C8816E62E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53229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ECCE4064-2893-4646-AE80-31778C78A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53229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907126FA-D4A1-4E3C-A5EC-8065B6B14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39017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CF8762A6-ACD5-4523-9A0B-24D52085F1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39017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30641FFA-55E1-4ABF-87B4-16945C4FA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2480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79403006-0BFD-4BAE-B973-DA170D5D5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24806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C884409F-E637-AEE0-DF03-F6703A906101}"/>
              </a:ext>
            </a:extLst>
          </p:cNvPr>
          <p:cNvSpPr>
            <a:spLocks noGrp="1"/>
          </p:cNvSpPr>
          <p:nvPr>
            <p:ph idx="1"/>
          </p:nvPr>
        </p:nvSpPr>
        <p:spPr>
          <a:xfrm>
            <a:off x="594360" y="3231931"/>
            <a:ext cx="5212080" cy="2985989"/>
          </a:xfrm>
        </p:spPr>
        <p:txBody>
          <a:bodyPr>
            <a:normAutofit/>
          </a:bodyPr>
          <a:lstStyle/>
          <a:p>
            <a:pPr>
              <a:buFont typeface="Arial" panose="020B0604020202020204" pitchFamily="34" charset="0"/>
              <a:buChar char="•"/>
            </a:pPr>
            <a:r>
              <a:rPr lang="en-US" sz="1800"/>
              <a:t>Validity of a scale refers to the question whether we are measuring what we want to measure.</a:t>
            </a:r>
          </a:p>
          <a:p>
            <a:pPr>
              <a:buFont typeface="Arial" panose="020B0604020202020204" pitchFamily="34" charset="0"/>
              <a:buChar char="•"/>
            </a:pPr>
            <a:r>
              <a:rPr lang="en-US" sz="1800"/>
              <a:t>Validity of the scale refers to the extent to which the measurement process is free from both the systematic and random error.</a:t>
            </a:r>
          </a:p>
          <a:p>
            <a:pPr>
              <a:buFont typeface="Arial" panose="020B0604020202020204" pitchFamily="34" charset="0"/>
              <a:buChar char="•"/>
            </a:pPr>
            <a:r>
              <a:rPr lang="en-US" sz="1800"/>
              <a:t>Types of validity measure:</a:t>
            </a:r>
          </a:p>
          <a:p>
            <a:pPr lvl="1">
              <a:buFont typeface="Arial" panose="020B0604020202020204" pitchFamily="34" charset="0"/>
              <a:buChar char="•"/>
            </a:pPr>
            <a:r>
              <a:rPr lang="en-US" sz="1800"/>
              <a:t>Content Validity</a:t>
            </a:r>
          </a:p>
          <a:p>
            <a:pPr lvl="1">
              <a:buFont typeface="Arial" panose="020B0604020202020204" pitchFamily="34" charset="0"/>
              <a:buChar char="•"/>
            </a:pPr>
            <a:r>
              <a:rPr lang="en-US" sz="1800"/>
              <a:t>Concurrent Validity</a:t>
            </a:r>
          </a:p>
          <a:p>
            <a:pPr lvl="1">
              <a:buFont typeface="Arial" panose="020B0604020202020204" pitchFamily="34" charset="0"/>
              <a:buChar char="•"/>
            </a:pPr>
            <a:r>
              <a:rPr lang="en-US" sz="1800"/>
              <a:t>Predictive Validity</a:t>
            </a:r>
            <a:endParaRPr lang="en-IN" sz="1800"/>
          </a:p>
          <a:p>
            <a:endParaRPr lang="en-IN" sz="1800"/>
          </a:p>
        </p:txBody>
      </p:sp>
      <p:pic>
        <p:nvPicPr>
          <p:cNvPr id="5" name="Picture 4">
            <a:extLst>
              <a:ext uri="{FF2B5EF4-FFF2-40B4-BE49-F238E27FC236}">
                <a16:creationId xmlns:a16="http://schemas.microsoft.com/office/drawing/2014/main" id="{873DA5E3-9812-D43F-DF0F-8C5D1A9F0269}"/>
              </a:ext>
            </a:extLst>
          </p:cNvPr>
          <p:cNvPicPr>
            <a:picLocks noChangeAspect="1"/>
          </p:cNvPicPr>
          <p:nvPr/>
        </p:nvPicPr>
        <p:blipFill rotWithShape="1">
          <a:blip r:embed="rId2"/>
          <a:srcRect l="3670" r="13780"/>
          <a:stretch/>
        </p:blipFill>
        <p:spPr>
          <a:xfrm>
            <a:off x="6227376" y="10"/>
            <a:ext cx="5661246" cy="6857990"/>
          </a:xfrm>
          <a:prstGeom prst="rect">
            <a:avLst/>
          </a:prstGeom>
        </p:spPr>
      </p:pic>
    </p:spTree>
    <p:extLst>
      <p:ext uri="{BB962C8B-B14F-4D97-AF65-F5344CB8AC3E}">
        <p14:creationId xmlns:p14="http://schemas.microsoft.com/office/powerpoint/2010/main" val="2965153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689</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vt:lpstr>
      <vt:lpstr>Calibri</vt:lpstr>
      <vt:lpstr>Calibri Light</vt:lpstr>
      <vt:lpstr>inherit</vt:lpstr>
      <vt:lpstr>Times New Roman</vt:lpstr>
      <vt:lpstr>Office Theme</vt:lpstr>
      <vt:lpstr>Statistical Fallacies</vt:lpstr>
      <vt:lpstr>Why does Fallacies Occur?</vt:lpstr>
      <vt:lpstr>Objectivity in interpretation</vt:lpstr>
      <vt:lpstr>Maintaining Objectivity</vt:lpstr>
      <vt:lpstr>Developing objectivity in research</vt:lpstr>
      <vt:lpstr>Reliability</vt:lpstr>
      <vt:lpstr>Validity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Fallacies</dc:title>
  <dc:creator>Shailee Upadhayay</dc:creator>
  <cp:lastModifiedBy>Shailee Upadhayay</cp:lastModifiedBy>
  <cp:revision>1</cp:revision>
  <dcterms:created xsi:type="dcterms:W3CDTF">2023-03-22T09:53:17Z</dcterms:created>
  <dcterms:modified xsi:type="dcterms:W3CDTF">2023-03-22T09:56:41Z</dcterms:modified>
</cp:coreProperties>
</file>